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17.svg" ContentType="image/svg+xml"/>
  <Override PartName="/ppt/media/image2.svg" ContentType="image/svg+xml"/>
  <Override PartName="/ppt/media/image24.svg" ContentType="image/svg+xml"/>
  <Override PartName="/ppt/media/image5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6" r:id="rId6"/>
    <p:sldId id="259" r:id="rId7"/>
    <p:sldId id="260" r:id="rId8"/>
    <p:sldId id="261" r:id="rId9"/>
    <p:sldId id="262" r:id="rId10"/>
    <p:sldId id="263" r:id="rId11"/>
    <p:sldId id="267" r:id="rId12"/>
    <p:sldId id="264" r:id="rId13"/>
    <p:sldId id="265" r:id="rId14"/>
  </p:sldIdLst>
  <p:sldSz cx="18288000" cy="10287000"/>
  <p:notesSz cx="6858000" cy="9144000"/>
  <p:embeddedFontLst>
    <p:embeddedFont>
      <p:font typeface="SimSun" panose="02010600030101010101" pitchFamily="2" charset="-122"/>
      <p:regular r:id="rId18"/>
    </p:embeddedFont>
    <p:embeddedFont>
      <p:font typeface="Source Sans Pro Bold" panose="020B0703030403020204"/>
      <p:bold r:id="rId19"/>
    </p:embeddedFont>
    <p:embeddedFont>
      <p:font typeface="Dynamo Medium" panose="020B0503030403020204"/>
      <p:regular r:id="rId20"/>
      <p:bold r:id="rId21"/>
    </p:embeddedFont>
    <p:embeddedFont>
      <p:font typeface="Dubai Medium" panose="020B0603030403030204" pitchFamily="34" charset="-78"/>
      <p:regular r:id="rId22"/>
    </p:embeddedFont>
    <p:embeddedFont>
      <p:font typeface="Assistant Bold" panose="020B0503030403020204"/>
      <p:regular r:id="rId23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C0E8"/>
    <a:srgbClr val="C8E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60" d="100"/>
          <a:sy n="60" d="100"/>
        </p:scale>
        <p:origin x="42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svg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539033" y="2515890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0"/>
                </a:moveTo>
                <a:lnTo>
                  <a:pt x="10522735" y="0"/>
                </a:lnTo>
                <a:lnTo>
                  <a:pt x="10522735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09240" y="1005824"/>
            <a:ext cx="4593733" cy="459373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2498" tIns="52498" rIns="52498" bIns="52498" rtlCol="0" anchor="ctr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1937188" y="0"/>
            <a:ext cx="6350812" cy="10287000"/>
          </a:xfrm>
          <a:custGeom>
            <a:avLst/>
            <a:gdLst/>
            <a:ahLst/>
            <a:cxnLst/>
            <a:rect l="l" t="t" r="r" b="b"/>
            <a:pathLst>
              <a:path w="6350812" h="10287000">
                <a:moveTo>
                  <a:pt x="0" y="0"/>
                </a:moveTo>
                <a:lnTo>
                  <a:pt x="6350812" y="0"/>
                </a:lnTo>
                <a:lnTo>
                  <a:pt x="63508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340" r="-5649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09742" y="2390974"/>
            <a:ext cx="9083788" cy="215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6000" b="1" dirty="0">
                <a:solidFill>
                  <a:srgbClr val="3275C5"/>
                </a:solidFill>
                <a:latin typeface="Source Sans Pro Bold" panose="020B0703030403020204"/>
                <a:ea typeface="Source Sans Pro Bold" panose="020B0703030403020204"/>
                <a:cs typeface="Source Sans Pro Bold" panose="020B0703030403020204"/>
                <a:sym typeface="Source Sans Pro Bold" panose="020B0703030403020204"/>
              </a:rPr>
              <a:t>AUTOPATROL</a:t>
            </a:r>
            <a:endParaRPr lang="en-US" altLang="en-US" sz="6000" b="1" dirty="0">
              <a:solidFill>
                <a:srgbClr val="3275C5"/>
              </a:solidFill>
              <a:latin typeface="Source Sans Pro Bold" panose="020B0703030403020204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  <a:p>
            <a:pPr algn="ctr">
              <a:lnSpc>
                <a:spcPct val="100000"/>
              </a:lnSpc>
            </a:pPr>
            <a:r>
              <a:rPr lang="en-US" altLang="en-US" sz="4000" b="1" dirty="0">
                <a:solidFill>
                  <a:srgbClr val="3275C5"/>
                </a:solidFill>
                <a:latin typeface="Source Sans Pro Bold" panose="020B0703030403020204"/>
                <a:ea typeface="Source Sans Pro Bold" panose="020B0703030403020204"/>
                <a:cs typeface="Source Sans Pro Bold" panose="020B0703030403020204"/>
                <a:sym typeface="Source Sans Pro Bold" panose="020B0703030403020204"/>
              </a:rPr>
              <a:t>AI-POWERED TRAFFIC VIOLATION MONITORING</a:t>
            </a:r>
            <a:endParaRPr lang="en-US" altLang="en-US" sz="4000" b="1" dirty="0">
              <a:solidFill>
                <a:srgbClr val="3275C5"/>
              </a:solidFill>
              <a:latin typeface="Source Sans Pro Bold" panose="020B0703030403020204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</p:txBody>
      </p:sp>
      <p:sp>
        <p:nvSpPr>
          <p:cNvPr id="11" name="Google Shape;87;p13"/>
          <p:cNvSpPr txBox="1"/>
          <p:nvPr/>
        </p:nvSpPr>
        <p:spPr>
          <a:xfrm>
            <a:off x="3255643" y="5328050"/>
            <a:ext cx="7107557" cy="3414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: C1</a:t>
            </a:r>
            <a:endParaRPr lang="en-GB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22R21A05F3 </a:t>
            </a:r>
            <a:r>
              <a:rPr lang="en-US" alt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- K 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SATHISH</a:t>
            </a:r>
            <a:endParaRPr lang="en-GB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22R21A05F8 </a:t>
            </a:r>
            <a:r>
              <a:rPr lang="en-US" alt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- K 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SAI PRAKASH</a:t>
            </a:r>
            <a:endParaRPr lang="en-GB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22R21A05G7</a:t>
            </a:r>
            <a:r>
              <a:rPr lang="en-US" alt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- M 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AKSHAY KUMAR</a:t>
            </a:r>
            <a:endParaRPr lang="en-GB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22R21A05G9 </a:t>
            </a:r>
            <a:r>
              <a:rPr lang="en-US" alt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 M 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MANOBHARATH</a:t>
            </a:r>
            <a:endParaRPr lang="en-GB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endParaRPr lang="en-GB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Guide: Mr. P. MICHEAL PREETAM RAJ</a:t>
            </a:r>
            <a:endParaRPr lang="en-GB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80280">
            <a:off x="-3406967" y="-2305771"/>
            <a:ext cx="8627188" cy="5144941"/>
          </a:xfrm>
          <a:custGeom>
            <a:avLst/>
            <a:gdLst/>
            <a:ahLst/>
            <a:cxnLst/>
            <a:rect l="l" t="t" r="r" b="b"/>
            <a:pathLst>
              <a:path w="8627188" h="5144941">
                <a:moveTo>
                  <a:pt x="0" y="0"/>
                </a:moveTo>
                <a:lnTo>
                  <a:pt x="8627188" y="0"/>
                </a:lnTo>
                <a:lnTo>
                  <a:pt x="8627188" y="5144942"/>
                </a:lnTo>
                <a:lnTo>
                  <a:pt x="0" y="51449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83122" y="266700"/>
            <a:ext cx="772175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8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Implementation</a:t>
            </a:r>
            <a:endParaRPr lang="en-US" sz="8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  <a:p>
            <a:pPr algn="l"/>
            <a:endParaRPr lang="en-US" sz="8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  <p:sp>
        <p:nvSpPr>
          <p:cNvPr id="8" name="Freeform 8"/>
          <p:cNvSpPr/>
          <p:nvPr/>
        </p:nvSpPr>
        <p:spPr>
          <a:xfrm rot="8820853">
            <a:off x="11232533" y="7572586"/>
            <a:ext cx="8627188" cy="5144941"/>
          </a:xfrm>
          <a:custGeom>
            <a:avLst/>
            <a:gdLst/>
            <a:ahLst/>
            <a:cxnLst/>
            <a:rect l="l" t="t" r="r" b="b"/>
            <a:pathLst>
              <a:path w="8627188" h="5144941">
                <a:moveTo>
                  <a:pt x="0" y="0"/>
                </a:moveTo>
                <a:lnTo>
                  <a:pt x="8627188" y="0"/>
                </a:lnTo>
                <a:lnTo>
                  <a:pt x="8627188" y="5144941"/>
                </a:lnTo>
                <a:lnTo>
                  <a:pt x="0" y="514494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 descr="databa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943100"/>
            <a:ext cx="7255510" cy="4145280"/>
          </a:xfrm>
          <a:prstGeom prst="rect">
            <a:avLst/>
          </a:prstGeom>
        </p:spPr>
      </p:pic>
      <p:pic>
        <p:nvPicPr>
          <p:cNvPr id="5" name="Picture 4" descr="police_dashboard_1"/>
          <p:cNvPicPr>
            <a:picLocks noChangeAspect="1"/>
          </p:cNvPicPr>
          <p:nvPr/>
        </p:nvPicPr>
        <p:blipFill>
          <a:blip r:embed="rId4"/>
          <a:srcRect r="17656"/>
          <a:stretch>
            <a:fillRect/>
          </a:stretch>
        </p:blipFill>
        <p:spPr>
          <a:xfrm>
            <a:off x="762000" y="1866900"/>
            <a:ext cx="5943600" cy="6905625"/>
          </a:xfrm>
          <a:prstGeom prst="rect">
            <a:avLst/>
          </a:prstGeom>
        </p:spPr>
      </p:pic>
      <p:pic>
        <p:nvPicPr>
          <p:cNvPr id="11" name="Picture 10" descr="user_dashboar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60" y="6667500"/>
            <a:ext cx="5754370" cy="326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9786558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6491054"/>
                </a:moveTo>
                <a:lnTo>
                  <a:pt x="10511829" y="6491054"/>
                </a:lnTo>
                <a:lnTo>
                  <a:pt x="10511829" y="0"/>
                </a:lnTo>
                <a:lnTo>
                  <a:pt x="0" y="0"/>
                </a:lnTo>
                <a:lnTo>
                  <a:pt x="0" y="6491054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7124" y="866775"/>
            <a:ext cx="6013876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56AAF0"/>
                </a:solidFill>
                <a:latin typeface="Dubai Medium" panose="020B0603030403030204" pitchFamily="34" charset="-78"/>
                <a:ea typeface="Dynamo Medium" panose="020B0503030403020204"/>
                <a:cs typeface="Dubai Medium" panose="020B0603030403030204" pitchFamily="34" charset="-78"/>
                <a:sym typeface="Dynamo Medium" panose="020B0503030403020204"/>
              </a:rPr>
              <a:t>Future Works</a:t>
            </a:r>
            <a:endParaRPr lang="en-US" sz="8000" b="1" dirty="0">
              <a:solidFill>
                <a:srgbClr val="56AAF0"/>
              </a:solidFill>
              <a:latin typeface="Dubai Medium" panose="020B0603030403030204" pitchFamily="34" charset="-78"/>
              <a:ea typeface="Dynamo Medium" panose="020B0503030403020204"/>
              <a:cs typeface="Dubai Medium" panose="020B0603030403030204" pitchFamily="34" charset="-78"/>
              <a:sym typeface="Dynamo Medium" panose="020B0503030403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6915" y="2400300"/>
            <a:ext cx="947166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3000" dirty="0">
                <a:latin typeface="Sitka Banner Semibold" pitchFamily="2" charset="0"/>
              </a:rPr>
              <a:t> AI-Based Traffic Control</a:t>
            </a:r>
            <a:endParaRPr lang="en-IN" sz="3000" dirty="0">
              <a:latin typeface="Sitka Banner Semibold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3000" b="1" dirty="0">
                <a:latin typeface="Sitka Banner Semibold" pitchFamily="2" charset="0"/>
              </a:rPr>
              <a:t> </a:t>
            </a:r>
            <a:r>
              <a:rPr lang="en-IN" sz="3000" dirty="0">
                <a:latin typeface="Sitka Banner Semibold" pitchFamily="2" charset="0"/>
              </a:rPr>
              <a:t>Real-Time Vehicle Detection </a:t>
            </a:r>
            <a:endParaRPr lang="en-IN" sz="3000" dirty="0">
              <a:latin typeface="Sitka Banner Semibold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 b="1" dirty="0">
                <a:latin typeface="Sitka Banner Semibold" pitchFamily="2" charset="0"/>
              </a:rPr>
              <a:t> </a:t>
            </a:r>
            <a:r>
              <a:rPr lang="en-US" sz="3000" dirty="0">
                <a:latin typeface="Sitka Banner Semibold" pitchFamily="2" charset="0"/>
              </a:rPr>
              <a:t>Automatic Number Plate Recognition (ANPR) </a:t>
            </a:r>
            <a:endParaRPr lang="en-IN" sz="3000" dirty="0">
              <a:latin typeface="Sitka Banner Semibold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3000" dirty="0">
                <a:latin typeface="Sitka Banner Semibold" pitchFamily="2" charset="0"/>
              </a:rPr>
              <a:t> Automated Fine System</a:t>
            </a:r>
            <a:endParaRPr lang="en-IN" sz="3000" dirty="0">
              <a:latin typeface="Sitka Banner Semibold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en-IN" sz="3000" dirty="0">
                <a:latin typeface="Sitka Banner Semibold" pitchFamily="2" charset="0"/>
              </a:rPr>
              <a:t> More violations to be observed like triple riding, no helmet</a:t>
            </a:r>
            <a:endParaRPr lang="en-US" altLang="en-IN" sz="3000" dirty="0">
              <a:latin typeface="Sitka Banner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1351324" y="2515890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5490954"/>
                </a:moveTo>
                <a:lnTo>
                  <a:pt x="10522735" y="5490954"/>
                </a:lnTo>
                <a:lnTo>
                  <a:pt x="10522735" y="0"/>
                </a:lnTo>
                <a:lnTo>
                  <a:pt x="0" y="0"/>
                </a:lnTo>
                <a:lnTo>
                  <a:pt x="0" y="5490954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88587" y="4132033"/>
            <a:ext cx="1011467" cy="1011467"/>
          </a:xfrm>
          <a:custGeom>
            <a:avLst/>
            <a:gdLst/>
            <a:ahLst/>
            <a:cxnLst/>
            <a:rect l="l" t="t" r="r" b="b"/>
            <a:pathLst>
              <a:path w="1011467" h="1011467">
                <a:moveTo>
                  <a:pt x="0" y="0"/>
                </a:moveTo>
                <a:lnTo>
                  <a:pt x="1011467" y="0"/>
                </a:lnTo>
                <a:lnTo>
                  <a:pt x="1011467" y="1011467"/>
                </a:lnTo>
                <a:lnTo>
                  <a:pt x="0" y="1011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43500" y="3606059"/>
            <a:ext cx="9672500" cy="2381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785"/>
              </a:lnSpc>
            </a:pPr>
            <a:r>
              <a:rPr lang="en-US" sz="14130" b="1" dirty="0">
                <a:solidFill>
                  <a:srgbClr val="3275C5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THANK </a:t>
            </a:r>
            <a:r>
              <a:rPr lang="en-US" sz="14130" b="1" dirty="0">
                <a:solidFill>
                  <a:srgbClr val="84C0E8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YOU</a:t>
            </a:r>
            <a:endParaRPr lang="en-US" sz="14130" b="1" dirty="0">
              <a:solidFill>
                <a:srgbClr val="84C0E8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5198" y="2645211"/>
            <a:ext cx="4197072" cy="5530059"/>
            <a:chOff x="0" y="0"/>
            <a:chExt cx="1105402" cy="145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5402" cy="1456476"/>
            </a:xfrm>
            <a:custGeom>
              <a:avLst/>
              <a:gdLst/>
              <a:ahLst/>
              <a:cxnLst/>
              <a:rect l="l" t="t" r="r" b="b"/>
              <a:pathLst>
                <a:path w="1105402" h="1456476">
                  <a:moveTo>
                    <a:pt x="151257" y="0"/>
                  </a:moveTo>
                  <a:lnTo>
                    <a:pt x="954144" y="0"/>
                  </a:lnTo>
                  <a:cubicBezTo>
                    <a:pt x="994260" y="0"/>
                    <a:pt x="1032733" y="15936"/>
                    <a:pt x="1061099" y="44302"/>
                  </a:cubicBezTo>
                  <a:cubicBezTo>
                    <a:pt x="1089466" y="72668"/>
                    <a:pt x="1105402" y="111141"/>
                    <a:pt x="1105402" y="151257"/>
                  </a:cubicBezTo>
                  <a:lnTo>
                    <a:pt x="1105402" y="1305219"/>
                  </a:lnTo>
                  <a:cubicBezTo>
                    <a:pt x="1105402" y="1388756"/>
                    <a:pt x="1037681" y="1456476"/>
                    <a:pt x="954144" y="1456476"/>
                  </a:cubicBezTo>
                  <a:lnTo>
                    <a:pt x="151257" y="1456476"/>
                  </a:lnTo>
                  <a:cubicBezTo>
                    <a:pt x="111141" y="1456476"/>
                    <a:pt x="72668" y="1440540"/>
                    <a:pt x="44302" y="1412174"/>
                  </a:cubicBezTo>
                  <a:cubicBezTo>
                    <a:pt x="15936" y="1383808"/>
                    <a:pt x="0" y="1345335"/>
                    <a:pt x="0" y="1305219"/>
                  </a:cubicBezTo>
                  <a:lnTo>
                    <a:pt x="0" y="151257"/>
                  </a:lnTo>
                  <a:cubicBezTo>
                    <a:pt x="0" y="111141"/>
                    <a:pt x="15936" y="72668"/>
                    <a:pt x="44302" y="44302"/>
                  </a:cubicBezTo>
                  <a:cubicBezTo>
                    <a:pt x="72668" y="15936"/>
                    <a:pt x="111141" y="0"/>
                    <a:pt x="1512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77979">
                    <a:alpha val="100000"/>
                  </a:srgbClr>
                </a:gs>
                <a:gs pos="20000">
                  <a:srgbClr val="A6A7A7">
                    <a:alpha val="100000"/>
                  </a:srgbClr>
                </a:gs>
                <a:gs pos="40000">
                  <a:srgbClr val="BEBEBE">
                    <a:alpha val="100000"/>
                  </a:srgbClr>
                </a:gs>
                <a:gs pos="60000">
                  <a:srgbClr val="BEBEBE">
                    <a:alpha val="100000"/>
                  </a:srgbClr>
                </a:gs>
                <a:gs pos="80000">
                  <a:srgbClr val="A6A7A7">
                    <a:alpha val="100000"/>
                  </a:srgbClr>
                </a:gs>
                <a:gs pos="100000">
                  <a:srgbClr val="777979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105402" cy="143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58392" y="2645211"/>
            <a:ext cx="8865592" cy="54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585" lvl="1" indent="-372110" algn="l">
              <a:lnSpc>
                <a:spcPts val="4820"/>
              </a:lnSpc>
              <a:buFont typeface="Arial" panose="020B0604020202020204"/>
              <a:buChar char="•"/>
            </a:pPr>
            <a:r>
              <a:rPr lang="en-US" sz="3445" spc="13" dirty="0">
                <a:solidFill>
                  <a:srgbClr val="000000"/>
                </a:solidFill>
                <a:latin typeface="Sitka Banner Semibold" pitchFamily="2" charset="0"/>
                <a:ea typeface="Source Sans Pro Bold" panose="020B0703030403020204"/>
                <a:cs typeface="Source Sans Pro Bold" panose="020B0703030403020204"/>
                <a:sym typeface="Source Sans Pro Bold" panose="020B0703030403020204"/>
              </a:rPr>
              <a:t>Traffic congestion is a major challenge in urban areas.</a:t>
            </a:r>
            <a:endParaRPr lang="en-US" sz="3445" spc="13" dirty="0">
              <a:solidFill>
                <a:srgbClr val="000000"/>
              </a:solidFill>
              <a:latin typeface="Sitka Banner Semibold" pitchFamily="2" charset="0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  <a:p>
            <a:pPr marL="743585" lvl="1" indent="-372110" algn="l">
              <a:lnSpc>
                <a:spcPts val="4820"/>
              </a:lnSpc>
              <a:buFont typeface="Arial" panose="020B0604020202020204"/>
              <a:buChar char="•"/>
            </a:pPr>
            <a:r>
              <a:rPr lang="en-US" sz="3445" spc="13" dirty="0">
                <a:solidFill>
                  <a:srgbClr val="000000"/>
                </a:solidFill>
                <a:latin typeface="Sitka Banner Semibold" pitchFamily="2" charset="0"/>
                <a:ea typeface="Source Sans Pro Bold" panose="020B0703030403020204"/>
                <a:cs typeface="Source Sans Pro Bold" panose="020B0703030403020204"/>
                <a:sym typeface="Source Sans Pro Bold" panose="020B0703030403020204"/>
              </a:rPr>
              <a:t>Traditional traffic signals operate on fixed timings, causing inefficiencies.</a:t>
            </a:r>
            <a:endParaRPr lang="en-US" sz="3445" spc="13" dirty="0">
              <a:solidFill>
                <a:srgbClr val="000000"/>
              </a:solidFill>
              <a:latin typeface="Sitka Banner Semibold" pitchFamily="2" charset="0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  <a:p>
            <a:pPr marL="743585" lvl="1" indent="-372110" algn="l">
              <a:lnSpc>
                <a:spcPts val="4820"/>
              </a:lnSpc>
              <a:buFont typeface="Arial" panose="020B0604020202020204"/>
              <a:buChar char="•"/>
            </a:pPr>
            <a:r>
              <a:rPr lang="en-US" sz="3445" spc="13" dirty="0">
                <a:solidFill>
                  <a:srgbClr val="000000"/>
                </a:solidFill>
                <a:latin typeface="Sitka Banner Semibold" pitchFamily="2" charset="0"/>
                <a:ea typeface="Source Sans Pro Bold" panose="020B0703030403020204"/>
                <a:cs typeface="Source Sans Pro Bold" panose="020B0703030403020204"/>
                <a:sym typeface="Source Sans Pro Bold" panose="020B0703030403020204"/>
              </a:rPr>
              <a:t>Manual enforcement of traffic rules is error-prone and requires high manpower.</a:t>
            </a:r>
            <a:endParaRPr lang="en-US" sz="3445" spc="13" dirty="0">
              <a:solidFill>
                <a:srgbClr val="000000"/>
              </a:solidFill>
              <a:latin typeface="Sitka Banner Semibold" pitchFamily="2" charset="0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  <a:p>
            <a:pPr marL="743585" lvl="1" indent="-372110" algn="l">
              <a:lnSpc>
                <a:spcPts val="4820"/>
              </a:lnSpc>
              <a:buFont typeface="Arial" panose="020B0604020202020204"/>
              <a:buChar char="•"/>
            </a:pPr>
            <a:r>
              <a:rPr lang="en-US" sz="3445" spc="13" dirty="0">
                <a:solidFill>
                  <a:srgbClr val="000000"/>
                </a:solidFill>
                <a:latin typeface="Sitka Banner Semibold" pitchFamily="2" charset="0"/>
                <a:ea typeface="Source Sans Pro Bold" panose="020B0703030403020204"/>
                <a:cs typeface="Source Sans Pro Bold" panose="020B0703030403020204"/>
                <a:sym typeface="Source Sans Pro Bold" panose="020B0703030403020204"/>
              </a:rPr>
              <a:t>Smart technology can optimize traffic flow and improve law enforcement.</a:t>
            </a:r>
            <a:endParaRPr lang="en-US" sz="3445" spc="13" dirty="0">
              <a:solidFill>
                <a:srgbClr val="000000"/>
              </a:solidFill>
              <a:latin typeface="Sitka Banner Semibold" pitchFamily="2" charset="0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  <a:p>
            <a:pPr algn="l">
              <a:lnSpc>
                <a:spcPts val="4820"/>
              </a:lnSpc>
            </a:pPr>
            <a:endParaRPr lang="en-US" sz="3445" spc="13" dirty="0">
              <a:solidFill>
                <a:srgbClr val="000000"/>
              </a:solidFill>
              <a:latin typeface="Sitka Banner Semibold" pitchFamily="2" charset="0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</p:txBody>
      </p:sp>
      <p:sp>
        <p:nvSpPr>
          <p:cNvPr id="6" name="Freeform 6"/>
          <p:cNvSpPr/>
          <p:nvPr/>
        </p:nvSpPr>
        <p:spPr>
          <a:xfrm rot="-2561783">
            <a:off x="-2150393" y="-1597808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16117">
            <a:off x="14754144" y="708714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755198" y="2645211"/>
            <a:ext cx="4495096" cy="5530059"/>
            <a:chOff x="0" y="0"/>
            <a:chExt cx="640918" cy="7884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0918" cy="788485"/>
            </a:xfrm>
            <a:custGeom>
              <a:avLst/>
              <a:gdLst/>
              <a:ahLst/>
              <a:cxnLst/>
              <a:rect l="l" t="t" r="r" b="b"/>
              <a:pathLst>
                <a:path w="640918" h="788485">
                  <a:moveTo>
                    <a:pt x="117117" y="0"/>
                  </a:moveTo>
                  <a:lnTo>
                    <a:pt x="523802" y="0"/>
                  </a:lnTo>
                  <a:cubicBezTo>
                    <a:pt x="588483" y="0"/>
                    <a:pt x="640918" y="52435"/>
                    <a:pt x="640918" y="117117"/>
                  </a:cubicBezTo>
                  <a:lnTo>
                    <a:pt x="640918" y="671368"/>
                  </a:lnTo>
                  <a:cubicBezTo>
                    <a:pt x="640918" y="702430"/>
                    <a:pt x="628579" y="732219"/>
                    <a:pt x="606616" y="754182"/>
                  </a:cubicBezTo>
                  <a:cubicBezTo>
                    <a:pt x="584652" y="776146"/>
                    <a:pt x="554863" y="788485"/>
                    <a:pt x="523802" y="788485"/>
                  </a:cubicBezTo>
                  <a:lnTo>
                    <a:pt x="117117" y="788485"/>
                  </a:lnTo>
                  <a:cubicBezTo>
                    <a:pt x="52435" y="788485"/>
                    <a:pt x="0" y="736050"/>
                    <a:pt x="0" y="671368"/>
                  </a:cubicBezTo>
                  <a:lnTo>
                    <a:pt x="0" y="117117"/>
                  </a:lnTo>
                  <a:cubicBezTo>
                    <a:pt x="0" y="52435"/>
                    <a:pt x="52435" y="0"/>
                    <a:pt x="117117" y="0"/>
                  </a:cubicBezTo>
                  <a:close/>
                </a:path>
              </a:pathLst>
            </a:custGeom>
            <a:blipFill>
              <a:blip r:embed="rId3"/>
              <a:stretch>
                <a:fillRect l="-59194" r="-59194"/>
              </a:stretch>
            </a:blipFill>
            <a:ln w="142875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5283122" y="190500"/>
            <a:ext cx="7721756" cy="131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Introduction</a:t>
            </a:r>
            <a:endParaRPr lang="en-US" sz="7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1">
              <a:alphaModFix amt="69000"/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66937" y="495300"/>
            <a:ext cx="14954125" cy="89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0"/>
              </a:lnSpc>
            </a:pPr>
            <a:r>
              <a:rPr lang="en-US" sz="7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Literature Sur</a:t>
            </a:r>
            <a:r>
              <a:rPr lang="en-US" sz="7000" b="1" dirty="0">
                <a:solidFill>
                  <a:srgbClr val="56AAF0"/>
                </a:solidFill>
                <a:latin typeface="Dubai Medium" panose="020B0603030403030204" pitchFamily="34" charset="-78"/>
                <a:ea typeface="Dynamo Medium" panose="020B0503030403020204"/>
                <a:cs typeface="Dubai Medium" panose="020B0603030403030204" pitchFamily="34" charset="-78"/>
                <a:sym typeface="Dynamo Medium" panose="020B0503030403020204"/>
              </a:rPr>
              <a:t>v</a:t>
            </a:r>
            <a:r>
              <a:rPr lang="en-US" sz="7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ey</a:t>
            </a:r>
            <a:endParaRPr lang="en-US" sz="7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835224" y="3948508"/>
            <a:ext cx="4782478" cy="138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  <a:spcBef>
                <a:spcPct val="0"/>
              </a:spcBef>
            </a:pPr>
            <a:r>
              <a:rPr lang="en-US" sz="2840" b="1">
                <a:solidFill>
                  <a:srgbClr val="FFFFFF"/>
                </a:solidFill>
                <a:latin typeface="Assistant Bold" panose="020B0503030403020204"/>
                <a:ea typeface="Assistant Bold" panose="020B0503030403020204"/>
                <a:cs typeface="Assistant Bold" panose="020B0503030403020204"/>
                <a:sym typeface="Assistant Bold" panose="020B0503030403020204"/>
              </a:rPr>
              <a:t>NUMBER PLATE</a:t>
            </a:r>
            <a:endParaRPr lang="en-US" sz="2840" b="1">
              <a:solidFill>
                <a:srgbClr val="FFFFFF"/>
              </a:solidFill>
              <a:latin typeface="Assistant Bold" panose="020B0503030403020204"/>
              <a:ea typeface="Assistant Bold" panose="020B0503030403020204"/>
              <a:cs typeface="Assistant Bold" panose="020B0503030403020204"/>
              <a:sym typeface="Assistant Bold" panose="020B0503030403020204"/>
            </a:endParaRPr>
          </a:p>
          <a:p>
            <a:pPr algn="ctr">
              <a:lnSpc>
                <a:spcPts val="4450"/>
              </a:lnSpc>
              <a:spcBef>
                <a:spcPct val="0"/>
              </a:spcBef>
            </a:pPr>
            <a:r>
              <a:rPr lang="en-US" sz="3935" b="1">
                <a:solidFill>
                  <a:srgbClr val="FFFFFF"/>
                </a:solidFill>
                <a:latin typeface="Assistant Bold" panose="020B0503030403020204"/>
                <a:ea typeface="Assistant Bold" panose="020B0503030403020204"/>
                <a:cs typeface="Assistant Bold" panose="020B0503030403020204"/>
                <a:sym typeface="Assistant Bold" panose="020B0503030403020204"/>
              </a:rPr>
              <a:t> DETECTION</a:t>
            </a:r>
            <a:endParaRPr lang="en-US" sz="3935" b="1">
              <a:solidFill>
                <a:srgbClr val="FFFFFF"/>
              </a:solidFill>
              <a:latin typeface="Assistant Bold" panose="020B0503030403020204"/>
              <a:ea typeface="Assistant Bold" panose="020B0503030403020204"/>
              <a:cs typeface="Assistant Bold" panose="020B0503030403020204"/>
              <a:sym typeface="Assistant Bold" panose="020B0503030403020204"/>
            </a:endParaRPr>
          </a:p>
          <a:p>
            <a:pPr algn="ctr">
              <a:lnSpc>
                <a:spcPts val="3205"/>
              </a:lnSpc>
              <a:spcBef>
                <a:spcPct val="0"/>
              </a:spcBef>
            </a:pPr>
            <a:endParaRPr lang="en-US" sz="3935" b="1">
              <a:solidFill>
                <a:srgbClr val="FFFFFF"/>
              </a:solidFill>
              <a:latin typeface="Assistant Bold" panose="020B0503030403020204"/>
              <a:ea typeface="Assistant Bold" panose="020B0503030403020204"/>
              <a:cs typeface="Assistant Bold" panose="020B0503030403020204"/>
              <a:sym typeface="Assistant Bold" panose="020B0503030403020204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057399" y="1805152"/>
          <a:ext cx="14173199" cy="7065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92"/>
                <a:gridCol w="4210994"/>
                <a:gridCol w="2719943"/>
                <a:gridCol w="2719943"/>
                <a:gridCol w="3293427"/>
              </a:tblGrid>
              <a:tr h="1359488"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>
                          <a:latin typeface="Sitka Banner Semibold" pitchFamily="2" charset="0"/>
                        </a:rPr>
                        <a:t>S. No.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>
                          <a:latin typeface="Sitka Banner Semibold" pitchFamily="2" charset="0"/>
                        </a:rPr>
                        <a:t>Paper Title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>
                          <a:latin typeface="Sitka Banner Semibold" pitchFamily="2" charset="0"/>
                        </a:rPr>
                        <a:t>Author(s)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2500" dirty="0">
                          <a:latin typeface="Sitka Banner Semibold" pitchFamily="2" charset="0"/>
                        </a:rPr>
                        <a:t>Methodology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>
                          <a:latin typeface="Sitka Banner Semibold" pitchFamily="2" charset="0"/>
                        </a:rPr>
                        <a:t>Findings/Limitations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</a:tr>
              <a:tr h="1359488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latin typeface="Sitka Banner Semibold" pitchFamily="2" charset="0"/>
                        </a:rPr>
                        <a:t>1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AI-Based Smart Traffic Control System</a:t>
                      </a:r>
                      <a:endParaRPr lang="en-IN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2300" dirty="0">
                          <a:latin typeface="Sitka Banner Semibold" pitchFamily="2" charset="0"/>
                        </a:rPr>
                        <a:t>John Doe et al. (2020)</a:t>
                      </a:r>
                      <a:endParaRPr lang="nl-NL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Used YOLO for object detection and machine learning for traffic signal control.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Improved traffic flow but struggled in extreme weather conditions.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</a:tr>
              <a:tr h="1359488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latin typeface="Sitka Banner Semibold" pitchFamily="2" charset="0"/>
                        </a:rPr>
                        <a:t>2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Automatic Number Plate Recognition using OCR</a:t>
                      </a:r>
                      <a:endParaRPr lang="en-IN" sz="2300" dirty="0">
                        <a:latin typeface="Sitka Banner Semi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300" dirty="0">
                          <a:latin typeface="Sitka Banner Semibold" pitchFamily="2" charset="0"/>
                        </a:rPr>
                        <a:t>Smith &amp; Lee (2019)</a:t>
                      </a:r>
                      <a:endParaRPr lang="en-IN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Implemented </a:t>
                      </a:r>
                      <a:r>
                        <a:rPr lang="en-US" sz="2300" dirty="0" err="1">
                          <a:latin typeface="Sitka Banner Semibold" pitchFamily="2" charset="0"/>
                        </a:rPr>
                        <a:t>EasyOCR</a:t>
                      </a:r>
                      <a:r>
                        <a:rPr lang="en-US" sz="2300" dirty="0">
                          <a:latin typeface="Sitka Banner Semibold" pitchFamily="2" charset="0"/>
                        </a:rPr>
                        <a:t> and OpenCV for ANPR.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Achieved 85% accuracy but faced issues with low-quality images.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</a:tr>
              <a:tr h="1359488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latin typeface="Sitka Banner Semibold" pitchFamily="2" charset="0"/>
                        </a:rPr>
                        <a:t>3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Deep Learning for Vehicle Detection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dirty="0">
                          <a:latin typeface="Sitka Banner Semibold" pitchFamily="2" charset="0"/>
                        </a:rPr>
                        <a:t>Patel et al. (2021)</a:t>
                      </a:r>
                      <a:endParaRPr lang="en-IN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Used YOLOv5 for vehicle detection in urban areas.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Faster detection but required high computational power.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</a:tr>
              <a:tr h="1366132">
                <a:tc>
                  <a:txBody>
                    <a:bodyPr/>
                    <a:lstStyle/>
                    <a:p>
                      <a:pPr algn="ctr"/>
                      <a:r>
                        <a:rPr lang="en-IN" sz="2500" dirty="0">
                          <a:latin typeface="Sitka Banner Semibold" pitchFamily="2" charset="0"/>
                        </a:rPr>
                        <a:t>4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Smart Traffic Monitoring Using IoT and AI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dirty="0">
                          <a:latin typeface="Sitka Banner Semibold" pitchFamily="2" charset="0"/>
                        </a:rPr>
                        <a:t>Gupta &amp; Sharma (2022)</a:t>
                      </a:r>
                      <a:endParaRPr lang="en-IN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Integrated IoT sensors with AI for real-time monitoring.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Sitka Banner Semibold" pitchFamily="2" charset="0"/>
                        </a:rPr>
                        <a:t>Effective but had high setup costs and dependency on the internet.</a:t>
                      </a:r>
                      <a:endParaRPr lang="en-US" sz="23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6927" y="2961871"/>
            <a:ext cx="6615043" cy="3018865"/>
          </a:xfrm>
          <a:custGeom>
            <a:avLst/>
            <a:gdLst/>
            <a:ahLst/>
            <a:cxnLst/>
            <a:rect l="l" t="t" r="r" b="b"/>
            <a:pathLst>
              <a:path w="6615043" h="3018865">
                <a:moveTo>
                  <a:pt x="0" y="0"/>
                </a:moveTo>
                <a:lnTo>
                  <a:pt x="6615043" y="0"/>
                </a:lnTo>
                <a:lnTo>
                  <a:pt x="6615043" y="3018865"/>
                </a:lnTo>
                <a:lnTo>
                  <a:pt x="0" y="30188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415702" y="3545148"/>
            <a:ext cx="2070265" cy="1792757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73443" b="-7344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843696" y="2961871"/>
            <a:ext cx="6615043" cy="3018865"/>
          </a:xfrm>
          <a:custGeom>
            <a:avLst/>
            <a:gdLst/>
            <a:ahLst/>
            <a:cxnLst/>
            <a:rect l="l" t="t" r="r" b="b"/>
            <a:pathLst>
              <a:path w="6615043" h="3018865">
                <a:moveTo>
                  <a:pt x="0" y="0"/>
                </a:moveTo>
                <a:lnTo>
                  <a:pt x="6615043" y="0"/>
                </a:lnTo>
                <a:lnTo>
                  <a:pt x="6615043" y="3018865"/>
                </a:lnTo>
                <a:lnTo>
                  <a:pt x="0" y="30188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522471" y="3545148"/>
            <a:ext cx="2070265" cy="1792757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73443" b="-73443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32255" y="6018836"/>
            <a:ext cx="5619715" cy="2542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2775" lvl="1" indent="-306705" algn="l">
              <a:lnSpc>
                <a:spcPts val="3975"/>
              </a:lnSpc>
              <a:buFont typeface="Arial" panose="020B0604020202020204"/>
              <a:buChar char="•"/>
            </a:pPr>
            <a:r>
              <a:rPr lang="en-US" sz="3000" spc="11" dirty="0">
                <a:solidFill>
                  <a:srgbClr val="000000"/>
                </a:solidFill>
                <a:latin typeface="Sitka Banner Semibold" pitchFamily="2" charset="0"/>
                <a:ea typeface="Source Sans Pro Bold" panose="020B0703030403020204"/>
                <a:cs typeface="Source Sans Pro Bold" panose="020B0703030403020204"/>
                <a:sym typeface="Source Sans Pro Bold" panose="020B0703030403020204"/>
              </a:rPr>
              <a:t>Inefficient timing leads to traffic gridlocks.</a:t>
            </a:r>
            <a:endParaRPr lang="en-US" sz="3000" spc="11" dirty="0">
              <a:solidFill>
                <a:srgbClr val="000000"/>
              </a:solidFill>
              <a:latin typeface="Sitka Banner Semibold" pitchFamily="2" charset="0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  <a:p>
            <a:pPr marL="612775" lvl="1" indent="-306705" algn="l">
              <a:lnSpc>
                <a:spcPts val="3975"/>
              </a:lnSpc>
              <a:buFont typeface="Arial" panose="020B0604020202020204"/>
              <a:buChar char="•"/>
            </a:pPr>
            <a:r>
              <a:rPr lang="en-US" sz="3000" spc="11" dirty="0">
                <a:solidFill>
                  <a:srgbClr val="000000"/>
                </a:solidFill>
                <a:latin typeface="Sitka Banner Semibold" pitchFamily="2" charset="0"/>
                <a:ea typeface="Source Sans Pro Bold" panose="020B0703030403020204"/>
                <a:cs typeface="Source Sans Pro Bold" panose="020B0703030403020204"/>
                <a:sym typeface="Source Sans Pro Bold" panose="020B0703030403020204"/>
              </a:rPr>
              <a:t>Manual adjustments are time-consuming.</a:t>
            </a:r>
            <a:endParaRPr lang="en-US" sz="3000" spc="11" dirty="0">
              <a:solidFill>
                <a:srgbClr val="000000"/>
              </a:solidFill>
              <a:latin typeface="Sitka Banner Semibold" pitchFamily="2" charset="0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  <a:p>
            <a:pPr algn="l">
              <a:lnSpc>
                <a:spcPts val="3975"/>
              </a:lnSpc>
            </a:pPr>
            <a:endParaRPr lang="en-US" sz="3000" spc="11" dirty="0">
              <a:solidFill>
                <a:srgbClr val="000000"/>
              </a:solidFill>
              <a:latin typeface="Sitka Banner Semibold" pitchFamily="2" charset="0"/>
              <a:ea typeface="Source Sans Pro Bold" panose="020B0703030403020204"/>
              <a:cs typeface="Source Sans Pro Bold" panose="020B0703030403020204"/>
              <a:sym typeface="Source Sans Pro Bold" panose="020B0703030403020204"/>
            </a:endParaRPr>
          </a:p>
        </p:txBody>
      </p:sp>
      <p:sp>
        <p:nvSpPr>
          <p:cNvPr id="10" name="Freeform 10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5968" y="3870360"/>
            <a:ext cx="3565618" cy="105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</a:pPr>
            <a:r>
              <a:rPr lang="en-US" sz="3000" b="1" spc="150" dirty="0">
                <a:solidFill>
                  <a:srgbClr val="FCFEFF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SIGNAL MANAGEMENT</a:t>
            </a:r>
            <a:endParaRPr lang="en-US" sz="3000" b="1" spc="150" dirty="0">
              <a:solidFill>
                <a:srgbClr val="FCFEFF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15051" y="3803685"/>
            <a:ext cx="3943687" cy="11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0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10839024" y="6028361"/>
            <a:ext cx="561971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1666034" y="716107"/>
            <a:ext cx="14954125" cy="89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0"/>
              </a:lnSpc>
            </a:pPr>
            <a:r>
              <a:rPr lang="en-US" sz="7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Problem Statement</a:t>
            </a:r>
            <a:endParaRPr lang="en-US" sz="7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835223" y="3948508"/>
            <a:ext cx="4782478" cy="94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Assistant Bold" panose="020B0503030403020204"/>
                <a:ea typeface="Assistant Bold" panose="020B0503030403020204"/>
                <a:cs typeface="Assistant Bold" panose="020B0503030403020204"/>
                <a:sym typeface="Assistant Bold" panose="020B0503030403020204"/>
              </a:rPr>
              <a:t>NUMBER PLATE</a:t>
            </a:r>
            <a:endParaRPr lang="en-US" sz="3000" b="1" dirty="0">
              <a:solidFill>
                <a:srgbClr val="FFFFFF"/>
              </a:solidFill>
              <a:latin typeface="Assistant Bold" panose="020B0503030403020204"/>
              <a:ea typeface="Assistant Bold" panose="020B0503030403020204"/>
              <a:cs typeface="Assistant Bold" panose="020B0503030403020204"/>
              <a:sym typeface="Assistant Bold" panose="020B0503030403020204"/>
            </a:endParaRPr>
          </a:p>
          <a:p>
            <a:pPr algn="ctr">
              <a:lnSpc>
                <a:spcPts val="445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Assistant Bold" panose="020B0503030403020204"/>
                <a:ea typeface="Assistant Bold" panose="020B0503030403020204"/>
                <a:cs typeface="Assistant Bold" panose="020B0503030403020204"/>
                <a:sym typeface="Assistant Bold" panose="020B0503030403020204"/>
              </a:rPr>
              <a:t> DETECTION</a:t>
            </a:r>
            <a:endParaRPr lang="en-US" sz="3000" b="1" dirty="0">
              <a:solidFill>
                <a:srgbClr val="FFFFFF"/>
              </a:solidFill>
              <a:latin typeface="Assistant Bold" panose="020B0503030403020204"/>
              <a:ea typeface="Assistant Bold" panose="020B0503030403020204"/>
              <a:cs typeface="Assistant Bold" panose="020B0503030403020204"/>
              <a:sym typeface="Assistant Bold" panose="020B0503030403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36416" y="6028361"/>
            <a:ext cx="6381285" cy="1346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9765" lvl="1" indent="-329565">
              <a:lnSpc>
                <a:spcPts val="345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dirty="0">
                <a:solidFill>
                  <a:srgbClr val="000000"/>
                </a:solidFill>
                <a:latin typeface="Sitka Banner Semibold" pitchFamily="2" charset="0"/>
                <a:ea typeface="Assistant Bold" panose="020B0503030403020204"/>
                <a:cs typeface="Assistant Bold" panose="020B0503030403020204"/>
                <a:sym typeface="Assistant Bold" panose="020B0503030403020204"/>
              </a:rPr>
              <a:t>Manual entry is prone to errors.</a:t>
            </a:r>
            <a:endParaRPr lang="en-US" sz="3000" dirty="0">
              <a:solidFill>
                <a:srgbClr val="000000"/>
              </a:solidFill>
              <a:latin typeface="Sitka Banner Semibold" pitchFamily="2" charset="0"/>
              <a:ea typeface="Assistant Bold" panose="020B0503030403020204"/>
              <a:cs typeface="Assistant Bold" panose="020B0503030403020204"/>
              <a:sym typeface="Assistant Bold" panose="020B0503030403020204"/>
            </a:endParaRPr>
          </a:p>
          <a:p>
            <a:pPr marL="659765" lvl="1" indent="-329565">
              <a:lnSpc>
                <a:spcPts val="345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dirty="0">
                <a:solidFill>
                  <a:srgbClr val="000000"/>
                </a:solidFill>
                <a:latin typeface="Sitka Banner Semibold" pitchFamily="2" charset="0"/>
                <a:ea typeface="Assistant Bold" panose="020B0503030403020204"/>
                <a:cs typeface="Assistant Bold" panose="020B0503030403020204"/>
                <a:sym typeface="Assistant Bold" panose="020B0503030403020204"/>
              </a:rPr>
              <a:t>Security concerns with outdated systems.</a:t>
            </a:r>
            <a:endParaRPr lang="en-US" sz="3000" dirty="0">
              <a:solidFill>
                <a:srgbClr val="000000"/>
              </a:solidFill>
              <a:latin typeface="Sitka Banner Semibold" pitchFamily="2" charset="0"/>
              <a:ea typeface="Assistant Bold" panose="020B0503030403020204"/>
              <a:cs typeface="Assistant Bold" panose="020B0503030403020204"/>
              <a:sym typeface="Assistant Bold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6"/>
          <p:cNvSpPr/>
          <p:nvPr/>
        </p:nvSpPr>
        <p:spPr>
          <a:xfrm flipH="1" flipV="1">
            <a:off x="14325600" y="-104869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63057" y="0"/>
                </a:lnTo>
                <a:lnTo>
                  <a:pt x="5863057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8"/>
          <p:cNvSpPr/>
          <p:nvPr/>
        </p:nvSpPr>
        <p:spPr>
          <a:xfrm>
            <a:off x="-463075" y="719455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75166" y="561463"/>
            <a:ext cx="14529242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5"/>
              </a:lnSpc>
            </a:pPr>
            <a:r>
              <a:rPr lang="en-US" sz="7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E</a:t>
            </a:r>
            <a:r>
              <a:rPr lang="en-US" sz="7000" b="1" dirty="0">
                <a:solidFill>
                  <a:srgbClr val="56AAF0"/>
                </a:solidFill>
                <a:latin typeface="Dubai Medium" panose="020B0603030403030204" pitchFamily="34" charset="-78"/>
                <a:ea typeface="Dynamo Medium" panose="020B0503030403020204"/>
                <a:cs typeface="Dubai Medium" panose="020B0603030403030204" pitchFamily="34" charset="-78"/>
                <a:sym typeface="Dynamo Medium" panose="020B0503030403020204"/>
              </a:rPr>
              <a:t>x</a:t>
            </a:r>
            <a:r>
              <a:rPr lang="en-US" sz="7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isting System </a:t>
            </a:r>
            <a:r>
              <a:rPr lang="en-US" sz="7000" b="1" dirty="0">
                <a:solidFill>
                  <a:srgbClr val="56AAF0"/>
                </a:solidFill>
                <a:latin typeface="Dubai Medium" panose="020B0603030403030204" pitchFamily="34" charset="-78"/>
                <a:ea typeface="Dynamo Medium" panose="020B0503030403020204"/>
                <a:cs typeface="Dubai Medium" panose="020B0603030403030204" pitchFamily="34" charset="-78"/>
                <a:sym typeface="Dynamo Medium" panose="020B0503030403020204"/>
              </a:rPr>
              <a:t>vs</a:t>
            </a:r>
            <a:r>
              <a:rPr lang="en-US" sz="7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 Proposed Solution</a:t>
            </a:r>
            <a:endParaRPr lang="en-US" sz="7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  <p:graphicFrame>
        <p:nvGraphicFramePr>
          <p:cNvPr id="28" name="Table 27"/>
          <p:cNvGraphicFramePr/>
          <p:nvPr>
            <p:custDataLst>
              <p:tags r:id="rId3"/>
            </p:custDataLst>
          </p:nvPr>
        </p:nvGraphicFramePr>
        <p:xfrm>
          <a:off x="2018665" y="2019300"/>
          <a:ext cx="14250669" cy="717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0223"/>
                <a:gridCol w="4750223"/>
                <a:gridCol w="4750223"/>
              </a:tblGrid>
              <a:tr h="11213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3500" dirty="0">
                          <a:solidFill>
                            <a:schemeClr val="bg1"/>
                          </a:solidFill>
                          <a:latin typeface="Sitka Banner Semibold" pitchFamily="2" charset="0"/>
                        </a:rPr>
                        <a:t>Feature</a:t>
                      </a:r>
                      <a:endParaRPr lang="en-US" altLang="zh-CN" sz="3500" dirty="0">
                        <a:solidFill>
                          <a:schemeClr val="bg1"/>
                        </a:solidFill>
                        <a:latin typeface="Sitka Banner Semibold" pitchFamily="2" charset="0"/>
                        <a:cs typeface="Times New Roman" panose="020206030504050203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500" dirty="0">
                          <a:solidFill>
                            <a:schemeClr val="bg1"/>
                          </a:solidFill>
                          <a:latin typeface="Sitka Banner Semibold" pitchFamily="2" charset="0"/>
                        </a:rPr>
                        <a:t>Existing Systems</a:t>
                      </a:r>
                      <a:endParaRPr lang="en-US" altLang="zh-CN" sz="3500" dirty="0">
                        <a:solidFill>
                          <a:schemeClr val="bg1"/>
                        </a:solidFill>
                        <a:latin typeface="Sitka Banner Semibold" pitchFamily="2" charset="0"/>
                        <a:cs typeface="Times New Roman" panose="020206030504050203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3500" dirty="0">
                          <a:solidFill>
                            <a:schemeClr val="bg1"/>
                          </a:solidFill>
                          <a:latin typeface="Sitka Banner Semibold" pitchFamily="2" charset="0"/>
                        </a:rPr>
                        <a:t>Proposed System</a:t>
                      </a:r>
                      <a:endParaRPr lang="en-US" altLang="en-US" sz="3500" dirty="0">
                        <a:solidFill>
                          <a:schemeClr val="bg1"/>
                        </a:solidFill>
                        <a:latin typeface="Sitka Banner Semibold" pitchFamily="2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1198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500" dirty="0">
                          <a:solidFill>
                            <a:schemeClr val="tx1"/>
                          </a:solidFill>
                          <a:latin typeface="Sitka Banner Semibold" pitchFamily="2" charset="0"/>
                        </a:rPr>
                        <a:t>Traffic Signal Control</a:t>
                      </a:r>
                      <a:endParaRPr lang="en-US" altLang="en-US" sz="2500" dirty="0">
                        <a:solidFill>
                          <a:schemeClr val="tx1"/>
                        </a:solidFill>
                        <a:latin typeface="Sitka Banner Semibold" pitchFamily="2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sz="2500" dirty="0">
                          <a:solidFill>
                            <a:schemeClr val="tx1"/>
                          </a:solidFill>
                          <a:latin typeface="Sitka Banner Semibold" pitchFamily="2" charset="0"/>
                        </a:rPr>
                        <a:t>Fixed timer – based signals</a:t>
                      </a:r>
                      <a:endParaRPr lang="en-US" altLang="en-US" sz="2500" dirty="0">
                        <a:solidFill>
                          <a:schemeClr val="tx1"/>
                        </a:solidFill>
                        <a:latin typeface="Sitka Banner Semibold" pitchFamily="2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Sitka Banner Semibold" pitchFamily="2" charset="0"/>
                        </a:rPr>
                        <a:t>AI-based adaptive signal control based on vehicle density</a:t>
                      </a:r>
                      <a:endParaRPr lang="en-US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</a:tr>
              <a:tr h="13456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500" b="1" dirty="0">
                          <a:latin typeface="Sitka Banner Semibold" pitchFamily="2" charset="0"/>
                        </a:rPr>
                        <a:t>Number Plate Recognition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dirty="0">
                          <a:latin typeface="Sitka Banner Semibold" pitchFamily="2" charset="0"/>
                        </a:rPr>
                        <a:t>Manual checking or limited ANPR systems</a:t>
                      </a:r>
                      <a:endParaRPr lang="en-US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Sitka Banner Semibold" pitchFamily="2" charset="0"/>
                        </a:rPr>
                        <a:t>Automated number plate detection using </a:t>
                      </a:r>
                      <a:r>
                        <a:rPr lang="en-US" sz="2500" dirty="0" err="1">
                          <a:latin typeface="Sitka Banner Semibold" pitchFamily="2" charset="0"/>
                        </a:rPr>
                        <a:t>EasyOCR</a:t>
                      </a:r>
                      <a:endParaRPr lang="en-US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</a:tr>
              <a:tr h="13441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500" dirty="0">
                          <a:latin typeface="Sitka Banner Semibold" pitchFamily="2" charset="0"/>
                        </a:rPr>
                        <a:t>Real-Time Adaptability</a:t>
                      </a:r>
                      <a:endParaRPr lang="en-US" altLang="zh-CN" sz="2500" dirty="0">
                        <a:solidFill>
                          <a:schemeClr val="tx1"/>
                        </a:solidFill>
                        <a:latin typeface="Sitka Banner Semibold" pitchFamily="2" charset="0"/>
                        <a:cs typeface="Times New Roman" panose="020206030504050203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dirty="0">
                          <a:latin typeface="Sitka Banner Semibold" pitchFamily="2" charset="0"/>
                        </a:rPr>
                        <a:t>Cannot adjust to sudden traffic surges or emergencies</a:t>
                      </a:r>
                      <a:endParaRPr lang="en-US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Sitka Banner Semibold" pitchFamily="2" charset="0"/>
                        </a:rPr>
                        <a:t>Dynamically adjusts based on real-time traffic conditions</a:t>
                      </a:r>
                      <a:endParaRPr lang="en-US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</a:tr>
              <a:tr h="11198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500" b="1" dirty="0">
                          <a:latin typeface="Sitka Banner Semibold" pitchFamily="2" charset="0"/>
                        </a:rPr>
                        <a:t>Enforcement &amp; Monitoring</a:t>
                      </a:r>
                      <a:endParaRPr lang="en-IN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dirty="0">
                          <a:latin typeface="Sitka Banner Semibold" pitchFamily="2" charset="0"/>
                        </a:rPr>
                        <a:t>Relies on human intervention and static CCTV analysis</a:t>
                      </a:r>
                      <a:endParaRPr lang="en-US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Sitka Banner Semibold" pitchFamily="2" charset="0"/>
                        </a:rPr>
                        <a:t>AI-powered automated violation detection and reporting</a:t>
                      </a:r>
                      <a:endParaRPr lang="en-US" sz="2500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</a:tr>
              <a:tr h="11213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500" dirty="0">
                          <a:solidFill>
                            <a:schemeClr val="tx1"/>
                          </a:solidFill>
                          <a:latin typeface="Sitka Banner Semibold" pitchFamily="2" charset="0"/>
                        </a:rPr>
                        <a:t>User Interface</a:t>
                      </a:r>
                      <a:endParaRPr lang="en-US" altLang="zh-CN" sz="2500" dirty="0">
                        <a:solidFill>
                          <a:schemeClr val="tx1"/>
                        </a:solidFill>
                        <a:latin typeface="Sitka Banner Semibold" pitchFamily="2" charset="0"/>
                        <a:cs typeface="Times New Roman" panose="020206030504050203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500" dirty="0">
                          <a:solidFill>
                            <a:schemeClr val="tx1"/>
                          </a:solidFill>
                          <a:latin typeface="Sitka Banner Semibold" pitchFamily="2" charset="0"/>
                        </a:rPr>
                        <a:t>Browser-based tools</a:t>
                      </a:r>
                      <a:endParaRPr lang="en-US" altLang="zh-CN" sz="2500" dirty="0">
                        <a:solidFill>
                          <a:schemeClr val="tx1"/>
                        </a:solidFill>
                        <a:latin typeface="Sitka Banner Semibold" pitchFamily="2" charset="0"/>
                        <a:cs typeface="Times New Roman" panose="020206030504050203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/>
                          </a:solidFill>
                          <a:latin typeface="Sitka Banner Semibold" pitchFamily="2" charset="0"/>
                        </a:rPr>
                        <a:t>Interactive UI (</a:t>
                      </a:r>
                      <a:r>
                        <a:rPr lang="en-US" altLang="zh-CN" sz="2500" dirty="0" err="1">
                          <a:solidFill>
                            <a:schemeClr val="tx1"/>
                          </a:solidFill>
                          <a:latin typeface="Sitka Banner Semibold" pitchFamily="2" charset="0"/>
                        </a:rPr>
                        <a:t>Streamlit</a:t>
                      </a:r>
                      <a:r>
                        <a:rPr lang="en-US" altLang="zh-CN" sz="2500" dirty="0">
                          <a:solidFill>
                            <a:schemeClr val="tx1"/>
                          </a:solidFill>
                          <a:latin typeface="Sitka Banner Semibold" pitchFamily="2" charset="0"/>
                        </a:rPr>
                        <a:t> Web App)</a:t>
                      </a:r>
                      <a:endParaRPr lang="en-US" altLang="zh-CN" sz="2500" dirty="0">
                        <a:solidFill>
                          <a:schemeClr val="tx1"/>
                        </a:solidFill>
                        <a:latin typeface="Sitka Banner Semibold" pitchFamily="2" charset="0"/>
                        <a:cs typeface="Times New Roman" panose="0202060305040502030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9" name="Freeform 9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12" name="Freeform 12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5" name="Freeform 15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8" name="Freeform 18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002783" y="866775"/>
            <a:ext cx="1188486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System Architecture</a:t>
            </a:r>
            <a:endParaRPr lang="en-US" sz="8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  <p:pic>
        <p:nvPicPr>
          <p:cNvPr id="2" name="image9.png"/>
          <p:cNvPicPr preferRelativeResize="0"/>
          <p:nvPr/>
        </p:nvPicPr>
        <p:blipFill>
          <a:blip r:embed="rId1"/>
          <a:srcRect l="1031" t="1780" r="1495" b="15751"/>
          <a:stretch>
            <a:fillRect/>
          </a:stretch>
        </p:blipFill>
        <p:spPr>
          <a:xfrm>
            <a:off x="2667000" y="2705100"/>
            <a:ext cx="12487910" cy="6528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-463075" y="719455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152112" y="266837"/>
            <a:ext cx="4097747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Modules</a:t>
            </a:r>
            <a:endParaRPr lang="en-US" sz="8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  <p:sp>
        <p:nvSpPr>
          <p:cNvPr id="16" name="Freeform 16"/>
          <p:cNvSpPr/>
          <p:nvPr/>
        </p:nvSpPr>
        <p:spPr>
          <a:xfrm flipH="1" flipV="1">
            <a:off x="12866828" y="-97668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63057" y="0"/>
                </a:lnTo>
                <a:lnTo>
                  <a:pt x="5863057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7" name="Rectangle: Rounded Corners 16"/>
          <p:cNvSpPr/>
          <p:nvPr/>
        </p:nvSpPr>
        <p:spPr>
          <a:xfrm>
            <a:off x="1638300" y="3162300"/>
            <a:ext cx="4648200" cy="1752600"/>
          </a:xfrm>
          <a:prstGeom prst="roundRect">
            <a:avLst/>
          </a:prstGeom>
          <a:solidFill>
            <a:srgbClr val="84C0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>
                <a:solidFill>
                  <a:schemeClr val="bg1"/>
                </a:solidFill>
                <a:latin typeface="Sitka Banner Semibold" pitchFamily="2" charset="0"/>
              </a:rPr>
              <a:t>Vehicle Detection &amp; Tracking</a:t>
            </a:r>
            <a:endParaRPr lang="en-IN" sz="3500" dirty="0">
              <a:solidFill>
                <a:schemeClr val="bg1"/>
              </a:solidFill>
              <a:latin typeface="Sitka Banner Semibold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8200" y="2362200"/>
            <a:ext cx="1600200" cy="1600200"/>
          </a:xfrm>
          <a:prstGeom prst="ellips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838200" y="2500580"/>
            <a:ext cx="16002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4191000" y="6286500"/>
            <a:ext cx="4648200" cy="1752600"/>
          </a:xfrm>
          <a:prstGeom prst="roundRect">
            <a:avLst/>
          </a:prstGeom>
          <a:solidFill>
            <a:srgbClr val="84C0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>
                <a:latin typeface="Sitka Banner Semibold" pitchFamily="2" charset="0"/>
              </a:rPr>
              <a:t>Number Plate Recognition</a:t>
            </a:r>
            <a:endParaRPr lang="en-IN" sz="3500" dirty="0">
              <a:solidFill>
                <a:schemeClr val="bg1"/>
              </a:solidFill>
              <a:latin typeface="Sitka Banner Semibold" pitchFamily="2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390900" y="5486400"/>
            <a:ext cx="1600200" cy="1600200"/>
          </a:xfrm>
          <a:prstGeom prst="ellips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3390900" y="5624780"/>
            <a:ext cx="16002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9829800" y="3048000"/>
            <a:ext cx="4648200" cy="1752600"/>
          </a:xfrm>
          <a:prstGeom prst="roundRect">
            <a:avLst/>
          </a:prstGeom>
          <a:solidFill>
            <a:srgbClr val="84C0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>
                <a:latin typeface="Sitka Banner Semibold" pitchFamily="2" charset="0"/>
              </a:rPr>
              <a:t>AI-Powered Traffic Signal Control</a:t>
            </a:r>
            <a:endParaRPr lang="en-IN" sz="3500" dirty="0">
              <a:solidFill>
                <a:schemeClr val="bg1"/>
              </a:solidFill>
              <a:latin typeface="Sitka Banner Semibold" pitchFamily="2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9029700" y="2247900"/>
            <a:ext cx="1600200" cy="1600200"/>
          </a:xfrm>
          <a:prstGeom prst="ellips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9029700" y="2386280"/>
            <a:ext cx="16002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12496800" y="6134100"/>
            <a:ext cx="5029200" cy="1752600"/>
          </a:xfrm>
          <a:prstGeom prst="roundRect">
            <a:avLst/>
          </a:prstGeom>
          <a:solidFill>
            <a:srgbClr val="84C0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>
                <a:latin typeface="Sitka Banner Semibold" pitchFamily="2" charset="0"/>
              </a:rPr>
              <a:t>Violation Detection &amp; Reporting</a:t>
            </a:r>
            <a:endParaRPr lang="en-IN" sz="3500" dirty="0">
              <a:solidFill>
                <a:schemeClr val="bg1"/>
              </a:solidFill>
              <a:latin typeface="Sitka Banner Semibold" pitchFamily="2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1696700" y="5334000"/>
            <a:ext cx="1600200" cy="1600200"/>
          </a:xfrm>
          <a:prstGeom prst="ellips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11696700" y="5472380"/>
            <a:ext cx="16002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751090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737297" y="2895123"/>
            <a:ext cx="5600700" cy="4496753"/>
            <a:chOff x="0" y="0"/>
            <a:chExt cx="7467600" cy="5995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t="-51378" b="-5137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783311" y="405704"/>
            <a:ext cx="1005840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25"/>
              </a:lnSpc>
            </a:pPr>
            <a:r>
              <a:rPr lang="en-US" sz="7375" b="1" dirty="0">
                <a:solidFill>
                  <a:srgbClr val="56AAF0"/>
                </a:solidFill>
                <a:latin typeface="Dubai Medium" panose="020B0603030403030204" pitchFamily="34" charset="-78"/>
                <a:ea typeface="Dynamo Medium" panose="020B0503030403020204"/>
                <a:cs typeface="Dubai Medium" panose="020B0603030403030204" pitchFamily="34" charset="-78"/>
                <a:sym typeface="Dynamo Medium" panose="020B0503030403020204"/>
              </a:rPr>
              <a:t>Software Requirements</a:t>
            </a:r>
            <a:endParaRPr lang="en-US" sz="7375" b="1" dirty="0">
              <a:solidFill>
                <a:srgbClr val="56AAF0"/>
              </a:solidFill>
              <a:latin typeface="Dubai Medium" panose="020B0603030403030204" pitchFamily="34" charset="-78"/>
              <a:ea typeface="Dynamo Medium" panose="020B0503030403020204"/>
              <a:cs typeface="Dubai Medium" panose="020B0603030403030204" pitchFamily="34" charset="-78"/>
              <a:sym typeface="Dynamo Medium" panose="020B0503030403020204"/>
            </a:endParaRPr>
          </a:p>
        </p:txBody>
      </p:sp>
      <p:sp>
        <p:nvSpPr>
          <p:cNvPr id="11" name="Google Shape;124;p19"/>
          <p:cNvSpPr txBox="1"/>
          <p:nvPr/>
        </p:nvSpPr>
        <p:spPr>
          <a:xfrm>
            <a:off x="6292691" y="1927382"/>
            <a:ext cx="4724400" cy="6432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sz="3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itka Banner Semibold" pitchFamily="2" charset="0"/>
                <a:cs typeface="Times New Roman" panose="02020603050405020304" charset="0"/>
              </a:rPr>
              <a:t>Python</a:t>
            </a:r>
            <a:endParaRPr lang="en-US" sz="3500" b="1" dirty="0">
              <a:solidFill>
                <a:schemeClr val="tx2">
                  <a:lumMod val="60000"/>
                  <a:lumOff val="40000"/>
                </a:schemeClr>
              </a:solidFill>
              <a:latin typeface="Sitka Banner Semibold" pitchFamily="2" charset="0"/>
              <a:cs typeface="Times New Roman" panose="02020603050405020304" charset="0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sz="3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itka Banner Semibold" pitchFamily="2" charset="0"/>
                <a:cs typeface="Times New Roman" panose="02020603050405020304" charset="0"/>
              </a:rPr>
              <a:t>VS Code</a:t>
            </a:r>
            <a:endParaRPr lang="en-US" sz="3500" b="1" dirty="0">
              <a:solidFill>
                <a:schemeClr val="tx2">
                  <a:lumMod val="60000"/>
                  <a:lumOff val="40000"/>
                </a:schemeClr>
              </a:solidFill>
              <a:latin typeface="Sitka Banner Semibold" pitchFamily="2" charset="0"/>
              <a:cs typeface="Times New Roman" panose="02020603050405020304" charset="0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en-US" sz="35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itka Banner Semibold" pitchFamily="2" charset="0"/>
                <a:cs typeface="Times New Roman" panose="02020603050405020304" charset="0"/>
              </a:rPr>
              <a:t>Streamlit</a:t>
            </a:r>
            <a:endParaRPr lang="en-US" altLang="en-US" sz="3500" b="1" dirty="0">
              <a:solidFill>
                <a:schemeClr val="tx2">
                  <a:lumMod val="60000"/>
                  <a:lumOff val="40000"/>
                </a:schemeClr>
              </a:solidFill>
              <a:latin typeface="Sitka Banner Semibold" pitchFamily="2" charset="0"/>
              <a:cs typeface="Times New Roman" panose="02020603050405020304" charset="0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en-US" sz="35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itka Banner Semibold" pitchFamily="2" charset="0"/>
                <a:cs typeface="Times New Roman" panose="02020603050405020304" charset="0"/>
              </a:rPr>
              <a:t>Ultralytics</a:t>
            </a:r>
            <a:endParaRPr lang="en-US" altLang="en-US" sz="3500" b="1" dirty="0">
              <a:solidFill>
                <a:schemeClr val="tx2">
                  <a:lumMod val="60000"/>
                  <a:lumOff val="40000"/>
                </a:schemeClr>
              </a:solidFill>
              <a:latin typeface="Sitka Banner Semibold" pitchFamily="2" charset="0"/>
              <a:cs typeface="Times New Roman" panose="02020603050405020304" charset="0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en-US" sz="3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itka Banner Semibold" pitchFamily="2" charset="0"/>
                <a:cs typeface="Times New Roman" panose="02020603050405020304" charset="0"/>
              </a:rPr>
              <a:t>OpenCV</a:t>
            </a:r>
            <a:endParaRPr lang="en-US" altLang="en-US" sz="3500" b="1" dirty="0">
              <a:solidFill>
                <a:schemeClr val="tx2">
                  <a:lumMod val="60000"/>
                  <a:lumOff val="40000"/>
                </a:schemeClr>
              </a:solidFill>
              <a:latin typeface="Sitka Banner Semibold" pitchFamily="2" charset="0"/>
              <a:cs typeface="Times New Roman" panose="02020603050405020304" charset="0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en-US" sz="35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itka Banner Semibold" pitchFamily="2" charset="0"/>
                <a:cs typeface="Times New Roman" panose="02020603050405020304" charset="0"/>
              </a:rPr>
              <a:t>EasyOCR</a:t>
            </a:r>
            <a:endParaRPr lang="en-US" altLang="en-US" sz="3500" b="1" dirty="0">
              <a:solidFill>
                <a:schemeClr val="tx2">
                  <a:lumMod val="60000"/>
                  <a:lumOff val="40000"/>
                </a:schemeClr>
              </a:solidFill>
              <a:latin typeface="Sitka Banner Semibold" pitchFamily="2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80280">
            <a:off x="-3406967" y="-2305771"/>
            <a:ext cx="8627188" cy="5144941"/>
          </a:xfrm>
          <a:custGeom>
            <a:avLst/>
            <a:gdLst/>
            <a:ahLst/>
            <a:cxnLst/>
            <a:rect l="l" t="t" r="r" b="b"/>
            <a:pathLst>
              <a:path w="8627188" h="5144941">
                <a:moveTo>
                  <a:pt x="0" y="0"/>
                </a:moveTo>
                <a:lnTo>
                  <a:pt x="8627188" y="0"/>
                </a:lnTo>
                <a:lnTo>
                  <a:pt x="8627188" y="5144942"/>
                </a:lnTo>
                <a:lnTo>
                  <a:pt x="0" y="51449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83122" y="266700"/>
            <a:ext cx="772175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8000" b="1" dirty="0">
                <a:solidFill>
                  <a:srgbClr val="56AAF0"/>
                </a:solidFill>
                <a:latin typeface="Dynamo Medium" panose="020B0503030403020204"/>
                <a:ea typeface="Dynamo Medium" panose="020B0503030403020204"/>
                <a:cs typeface="Dynamo Medium" panose="020B0503030403020204"/>
                <a:sym typeface="Dynamo Medium" panose="020B0503030403020204"/>
              </a:rPr>
              <a:t>Implementation</a:t>
            </a:r>
            <a:endParaRPr lang="en-US" sz="8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  <a:p>
            <a:pPr algn="l"/>
            <a:endParaRPr lang="en-US" sz="8000" b="1" dirty="0">
              <a:solidFill>
                <a:srgbClr val="56AAF0"/>
              </a:solidFill>
              <a:latin typeface="Dynamo Medium" panose="020B0503030403020204"/>
              <a:ea typeface="Dynamo Medium" panose="020B0503030403020204"/>
              <a:cs typeface="Dynamo Medium" panose="020B0503030403020204"/>
              <a:sym typeface="Dynamo Medium" panose="020B0503030403020204"/>
            </a:endParaRPr>
          </a:p>
        </p:txBody>
      </p:sp>
      <p:sp>
        <p:nvSpPr>
          <p:cNvPr id="8" name="Freeform 8"/>
          <p:cNvSpPr/>
          <p:nvPr/>
        </p:nvSpPr>
        <p:spPr>
          <a:xfrm rot="8820853">
            <a:off x="11232533" y="7572586"/>
            <a:ext cx="8627188" cy="5144941"/>
          </a:xfrm>
          <a:custGeom>
            <a:avLst/>
            <a:gdLst/>
            <a:ahLst/>
            <a:cxnLst/>
            <a:rect l="l" t="t" r="r" b="b"/>
            <a:pathLst>
              <a:path w="8627188" h="5144941">
                <a:moveTo>
                  <a:pt x="0" y="0"/>
                </a:moveTo>
                <a:lnTo>
                  <a:pt x="8627188" y="0"/>
                </a:lnTo>
                <a:lnTo>
                  <a:pt x="8627188" y="5144941"/>
                </a:lnTo>
                <a:lnTo>
                  <a:pt x="0" y="514494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 descr="login_image"/>
          <p:cNvPicPr>
            <a:picLocks noChangeAspect="1"/>
          </p:cNvPicPr>
          <p:nvPr/>
        </p:nvPicPr>
        <p:blipFill>
          <a:blip r:embed="rId3"/>
          <a:srcRect b="15963"/>
          <a:stretch>
            <a:fillRect/>
          </a:stretch>
        </p:blipFill>
        <p:spPr>
          <a:xfrm>
            <a:off x="457200" y="2019300"/>
            <a:ext cx="8903335" cy="4084955"/>
          </a:xfrm>
          <a:prstGeom prst="rect">
            <a:avLst/>
          </a:prstGeom>
        </p:spPr>
      </p:pic>
      <p:pic>
        <p:nvPicPr>
          <p:cNvPr id="9" name="Picture 8" descr="police_dashboar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1943100"/>
            <a:ext cx="6155690" cy="6482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TABLE_ENDDRAG_ORIGIN_RECT" val="552*241"/>
  <p:tag name="TABLE_ENDDRAG_RECT" val="59*127*552*24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2575</Words>
  <Application>WPS Presentation</Application>
  <PresentationFormat>Custom</PresentationFormat>
  <Paragraphs>172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SimSun</vt:lpstr>
      <vt:lpstr>Wingdings</vt:lpstr>
      <vt:lpstr>Source Sans Pro Bold</vt:lpstr>
      <vt:lpstr>Times New Roman</vt:lpstr>
      <vt:lpstr>Arial</vt:lpstr>
      <vt:lpstr>Sitka Banner Semibold</vt:lpstr>
      <vt:lpstr>Sitka Banner</vt:lpstr>
      <vt:lpstr>Dynamo Medium</vt:lpstr>
      <vt:lpstr>Dubai Medium</vt:lpstr>
      <vt:lpstr>Assistant Bold</vt:lpstr>
      <vt:lpstr>Times New Roman</vt:lpstr>
      <vt:lpstr>Wingdings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Modern Minimalist Business Proposal Presentation</dc:title>
  <dc:creator/>
  <cp:lastModifiedBy>Manobharath Mannem</cp:lastModifiedBy>
  <cp:revision>13</cp:revision>
  <dcterms:created xsi:type="dcterms:W3CDTF">2006-08-16T00:00:00Z</dcterms:created>
  <dcterms:modified xsi:type="dcterms:W3CDTF">2025-06-15T09:04:18Z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4F7A0D1C66C44EAEBC12ACA085B83BB4_13</vt:lpwstr>
  </property>
  <property fmtid="{D5CDD505-2E9C-101B-9397-08002B2CF9AE}" pid="3" name="KSOProductBuildVer">
    <vt:lpwstr>1033-12.2.0.21179</vt:lpwstr>
  </property>
</Properties>
</file>